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5" r:id="rId2"/>
    <p:sldId id="274" r:id="rId3"/>
    <p:sldId id="256" r:id="rId4"/>
    <p:sldId id="286" r:id="rId5"/>
    <p:sldId id="298" r:id="rId6"/>
    <p:sldId id="293" r:id="rId7"/>
    <p:sldId id="294" r:id="rId8"/>
    <p:sldId id="292" r:id="rId9"/>
    <p:sldId id="288" r:id="rId10"/>
    <p:sldId id="275" r:id="rId11"/>
    <p:sldId id="273" r:id="rId12"/>
    <p:sldId id="257" r:id="rId13"/>
    <p:sldId id="258" r:id="rId14"/>
    <p:sldId id="260" r:id="rId15"/>
    <p:sldId id="263" r:id="rId16"/>
    <p:sldId id="264" r:id="rId17"/>
    <p:sldId id="266" r:id="rId18"/>
    <p:sldId id="268" r:id="rId19"/>
    <p:sldId id="277" r:id="rId20"/>
    <p:sldId id="278" r:id="rId21"/>
    <p:sldId id="279" r:id="rId22"/>
    <p:sldId id="280" r:id="rId23"/>
    <p:sldId id="281" r:id="rId24"/>
    <p:sldId id="297" r:id="rId25"/>
    <p:sldId id="272" r:id="rId26"/>
    <p:sldId id="290" r:id="rId27"/>
    <p:sldId id="284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zeus\student\1409\9th%20grade\Goodman\new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chemeClr val="accent6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errBars>
            <c:errBarType val="both"/>
            <c:errValType val="cust"/>
            <c:plus>
              <c:numRef>
                <c:f>Sheet2!$B$6:$E$6</c:f>
                <c:numCache>
                  <c:formatCode>General</c:formatCode>
                  <c:ptCount val="4"/>
                  <c:pt idx="0">
                    <c:v>9</c:v>
                  </c:pt>
                  <c:pt idx="1">
                    <c:v>8</c:v>
                  </c:pt>
                  <c:pt idx="2">
                    <c:v>24</c:v>
                  </c:pt>
                  <c:pt idx="3">
                    <c:v>10</c:v>
                  </c:pt>
                </c:numCache>
              </c:numRef>
            </c:plus>
            <c:minus>
              <c:numRef>
                <c:f>Sheet2!$B$6:$E$6</c:f>
                <c:numCache>
                  <c:formatCode>General</c:formatCode>
                  <c:ptCount val="4"/>
                  <c:pt idx="0">
                    <c:v>9</c:v>
                  </c:pt>
                  <c:pt idx="1">
                    <c:v>8</c:v>
                  </c:pt>
                  <c:pt idx="2">
                    <c:v>24</c:v>
                  </c:pt>
                  <c:pt idx="3">
                    <c:v>10</c:v>
                  </c:pt>
                </c:numCache>
              </c:numRef>
            </c:minus>
          </c:errBars>
          <c:cat>
            <c:strRef>
              <c:f>Sheet2!$B$4:$E$4</c:f>
              <c:strCache>
                <c:ptCount val="4"/>
                <c:pt idx="0">
                  <c:v>Gatorade</c:v>
                </c:pt>
                <c:pt idx="1">
                  <c:v>Powerade</c:v>
                </c:pt>
                <c:pt idx="2">
                  <c:v>Propel</c:v>
                </c:pt>
                <c:pt idx="3">
                  <c:v>Renegade</c:v>
                </c:pt>
              </c:strCache>
            </c:strRef>
          </c:cat>
          <c:val>
            <c:numRef>
              <c:f>Sheet2!$B$5:$E$5</c:f>
              <c:numCache>
                <c:formatCode>0</c:formatCode>
                <c:ptCount val="4"/>
                <c:pt idx="0">
                  <c:v>152.63240000000005</c:v>
                </c:pt>
                <c:pt idx="1">
                  <c:v>125.6292</c:v>
                </c:pt>
                <c:pt idx="2" formatCode="General">
                  <c:v>280</c:v>
                </c:pt>
                <c:pt idx="3">
                  <c:v>140.26850000000002</c:v>
                </c:pt>
              </c:numCache>
            </c:numRef>
          </c:val>
        </c:ser>
        <c:gapWidth val="300"/>
        <c:axId val="62450304"/>
        <c:axId val="62452480"/>
      </c:barChart>
      <c:catAx>
        <c:axId val="62450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Sports Drinks</a:t>
                </a:r>
              </a:p>
            </c:rich>
          </c:tx>
          <c:layout/>
        </c:title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2452480"/>
        <c:crosses val="autoZero"/>
        <c:auto val="1"/>
        <c:lblAlgn val="ctr"/>
        <c:lblOffset val="100"/>
      </c:catAx>
      <c:valAx>
        <c:axId val="6245248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Resistance</a:t>
                </a:r>
                <a:r>
                  <a:rPr lang="en-US" sz="1200" baseline="0" dirty="0"/>
                  <a:t> (OHMS)</a:t>
                </a:r>
                <a:endParaRPr lang="en-US" sz="1200" dirty="0"/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245030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0.19792</cdr:x>
      <cdr:y>0.0625</cdr:y>
    </cdr:from>
    <cdr:to>
      <cdr:x>0.66875</cdr:x>
      <cdr:y>0.19097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04890" y="171459"/>
          <a:ext cx="2152635" cy="3524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b="1" dirty="0">
              <a:solidFill>
                <a:schemeClr val="tx1"/>
              </a:solidFill>
            </a:rPr>
            <a:t>Resistance In Ohms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07A170B-9DE4-404D-BC68-F0BEC6270BA6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0A16A7D-DC30-4D24-8A21-975D2C55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914400"/>
          </a:xfrm>
        </p:spPr>
        <p:txBody>
          <a:bodyPr/>
          <a:lstStyle/>
          <a:p>
            <a:r>
              <a:rPr lang="en-US" b="1" dirty="0" smtClean="0"/>
              <a:t>Gatorade, </a:t>
            </a:r>
            <a:r>
              <a:rPr lang="en-US" i="1" dirty="0" smtClean="0"/>
              <a:t>Is it </a:t>
            </a:r>
            <a:r>
              <a:rPr lang="en-US" b="1" dirty="0" smtClean="0"/>
              <a:t>in you?</a:t>
            </a:r>
            <a:endParaRPr lang="en-US" b="1" dirty="0"/>
          </a:p>
        </p:txBody>
      </p:sp>
      <p:pic>
        <p:nvPicPr>
          <p:cNvPr id="5" name="Picture 4" descr="michael jord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057004"/>
            <a:ext cx="5410200" cy="5642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I remembered electrolytes increase conductivity. So I ran a current through 40mL. of each drink and measured the current and voltage, then divided to find the resistance.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57200"/>
            <a:ext cx="739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My Experiment.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Ohm’s Law.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V=I R</a:t>
            </a:r>
          </a:p>
          <a:p>
            <a:pPr algn="ctr">
              <a:buNone/>
            </a:pPr>
            <a:r>
              <a:rPr lang="en-US" dirty="0" smtClean="0"/>
              <a:t>Voltage=Current x Resistance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To get the resistance I then divided the voltage by the current.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200" b="1" dirty="0" smtClean="0"/>
              <a:t>	The less the resistance the more hypertonic it is.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23995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Experimental Variables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Experimental Groups.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Different sports drinks</a:t>
            </a:r>
          </a:p>
          <a:p>
            <a:endParaRPr lang="en-US" dirty="0" smtClean="0"/>
          </a:p>
          <a:p>
            <a:r>
              <a:rPr lang="en-US" dirty="0" smtClean="0"/>
              <a:t>Gatorade</a:t>
            </a:r>
          </a:p>
          <a:p>
            <a:r>
              <a:rPr lang="en-US" dirty="0" smtClean="0"/>
              <a:t>Powerade</a:t>
            </a:r>
          </a:p>
          <a:p>
            <a:r>
              <a:rPr lang="en-US" dirty="0" smtClean="0"/>
              <a:t>Propel</a:t>
            </a:r>
          </a:p>
          <a:p>
            <a:r>
              <a:rPr lang="en-US" dirty="0" smtClean="0"/>
              <a:t>Renegade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size beakers.</a:t>
            </a:r>
          </a:p>
          <a:p>
            <a:r>
              <a:rPr lang="en-US" dirty="0" smtClean="0"/>
              <a:t>Same amount of drink (40mL.)</a:t>
            </a:r>
          </a:p>
          <a:p>
            <a:r>
              <a:rPr lang="en-US" dirty="0" smtClean="0"/>
              <a:t>All room temperature.</a:t>
            </a:r>
          </a:p>
          <a:p>
            <a:r>
              <a:rPr lang="en-US" dirty="0" smtClean="0"/>
              <a:t>Same power supply, meters.</a:t>
            </a:r>
          </a:p>
          <a:p>
            <a:r>
              <a:rPr lang="en-US" dirty="0" smtClean="0"/>
              <a:t>Same brand/size of beakers.</a:t>
            </a:r>
          </a:p>
          <a:p>
            <a:r>
              <a:rPr lang="en-US" dirty="0" smtClean="0"/>
              <a:t>Basically same ingredients.</a:t>
            </a:r>
          </a:p>
          <a:p>
            <a:r>
              <a:rPr lang="en-US" dirty="0" smtClean="0"/>
              <a:t>Same wires in same 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Group.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To make sure no other factors were influencing my experiment water was my control group.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did my experiment.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Wash and dry all beakers and graduated cylinder.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43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Use graduated cylinder to fill 20 beakers with 40mL of each drink. 5 beakers per drink.</a:t>
            </a:r>
          </a:p>
          <a:p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-152400"/>
            <a:ext cx="8229600" cy="1399032"/>
          </a:xfrm>
        </p:spPr>
        <p:txBody>
          <a:bodyPr/>
          <a:lstStyle/>
          <a:p>
            <a:r>
              <a:rPr lang="en-US" dirty="0" smtClean="0"/>
              <a:t>Hook up meters.</a:t>
            </a:r>
            <a:endParaRPr lang="en-US" dirty="0"/>
          </a:p>
        </p:txBody>
      </p:sp>
      <p:pic>
        <p:nvPicPr>
          <p:cNvPr id="4" name="Content Placeholder 3" descr="0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3352800"/>
            <a:ext cx="4368800" cy="3276600"/>
          </a:xfrm>
        </p:spPr>
      </p:pic>
      <p:pic>
        <p:nvPicPr>
          <p:cNvPr id="5" name="Picture 4" descr="meters tor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990600"/>
            <a:ext cx="5249551" cy="295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7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Test each group of drinks one at a time till all 20 beakers are tested.</a:t>
            </a:r>
          </a:p>
          <a:p>
            <a:endParaRPr lang="en-US" sz="4400" dirty="0" smtClean="0"/>
          </a:p>
          <a:p>
            <a:r>
              <a:rPr lang="en-US" sz="4400" dirty="0" smtClean="0"/>
              <a:t>Repeat experiment with water. (control group.)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Data-Gatorade.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4800" y="2057400"/>
          <a:ext cx="8284723" cy="3200400"/>
        </p:xfrm>
        <a:graphic>
          <a:graphicData uri="http://schemas.openxmlformats.org/presentationml/2006/ole">
            <p:oleObj spid="_x0000_s1026" name="Worksheet" r:id="rId3" imgW="3476549" imgH="13429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Which sports drink has the most electrolytes?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2003392"/>
          </a:xfrm>
        </p:spPr>
        <p:txBody>
          <a:bodyPr/>
          <a:lstStyle/>
          <a:p>
            <a:pPr algn="ctr">
              <a:buNone/>
            </a:pPr>
            <a:r>
              <a:rPr lang="en-US" sz="3200" dirty="0" smtClean="0"/>
              <a:t>Tori Thomas.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algn="ctr">
              <a:buNone/>
            </a:pPr>
            <a:r>
              <a:rPr lang="en-US" dirty="0" smtClean="0"/>
              <a:t>Bellwood-Antis High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Data-Powerade.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" y="2057400"/>
          <a:ext cx="8274943" cy="2743200"/>
        </p:xfrm>
        <a:graphic>
          <a:graphicData uri="http://schemas.openxmlformats.org/presentationml/2006/ole">
            <p:oleObj spid="_x0000_s2050" name="Worksheet" r:id="rId3" imgW="3476549" imgH="1152449" progId="Excel.Shee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1200" y="16764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V (volts)      I (current)       r (resistance)    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Data-Propel.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2133600"/>
          <a:ext cx="8734662" cy="2895600"/>
        </p:xfrm>
        <a:graphic>
          <a:graphicData uri="http://schemas.openxmlformats.org/presentationml/2006/ole">
            <p:oleObj spid="_x0000_s3074" name="Worksheet" r:id="rId3" imgW="3476549" imgH="1152449" progId="Excel.Sheet.12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752600" y="1752600"/>
            <a:ext cx="739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V (volts)        I (current)         r (resistance)       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Data-Renegade.</a:t>
            </a:r>
            <a:endParaRPr lang="en-US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28600" y="2286000"/>
          <a:ext cx="8734661" cy="2895600"/>
        </p:xfrm>
        <a:graphic>
          <a:graphicData uri="http://schemas.openxmlformats.org/presentationml/2006/ole">
            <p:oleObj spid="_x0000_s4098" name="Worksheet" r:id="rId3" imgW="3476549" imgH="1152449" progId="Excel.Sheet.12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828800" y="18288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V (volts)         I (current)          r (resistance)      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Data-Water(control)</a:t>
            </a:r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28600" y="2667000"/>
          <a:ext cx="8734662" cy="2895600"/>
        </p:xfrm>
        <a:graphic>
          <a:graphicData uri="http://schemas.openxmlformats.org/presentationml/2006/ole">
            <p:oleObj spid="_x0000_s5122" name="Worksheet" r:id="rId3" imgW="3476549" imgH="1152449" progId="Excel.Sheet.12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752600" y="22098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V (volts)        I (current)         r (resistance)        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" y="228600"/>
          <a:ext cx="88392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Conclusion.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Due to standard deviation my results are in conclusive. </a:t>
            </a:r>
            <a:r>
              <a:rPr lang="en-US" sz="3200" dirty="0" smtClean="0"/>
              <a:t>I found that my data does not support my hypothesis. Therefore I reject my hypothesis that Gatorade is more hypertonic then other leading sports drinks.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Data: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 had a few outliers in my data, and I believe they are from the wires I used. After a few uses they began to turn black and got a coating on them. I tried my best to clean them off with a magic clean eraser but the coating may have effected my results.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876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7600" dirty="0" smtClean="0"/>
              <a:t>	</a:t>
            </a:r>
            <a:r>
              <a:rPr lang="en-US" sz="8600" dirty="0" smtClean="0"/>
              <a:t>I did some research after my experiment and found out that Propel has actually added a new ingredient that the other drinks have much less of. Propel contains a higher concentration of sucralose which might be the reason that Propel differed from the other drinks by such a big margin.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3399"/>
                </a:solidFill>
              </a:rPr>
              <a:t>Improvements and research:</a:t>
            </a:r>
            <a:endParaRPr lang="en-US" sz="4800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	I had to restart my project multiple times and I had a few trial and errors but over all I think my experiment went well. If I had to repeat my project I would make sure all the drinks were the same color and I would  include more trials with more leading brand drinks.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7848600" cy="3048000"/>
          </a:xfrm>
        </p:spPr>
        <p:txBody>
          <a:bodyPr>
            <a:noAutofit/>
          </a:bodyPr>
          <a:lstStyle/>
          <a:p>
            <a:r>
              <a:rPr lang="en-US" sz="4800" u="sng" dirty="0" smtClean="0"/>
              <a:t>Problem: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dirty="0" smtClean="0"/>
              <a:t>Which sports drink is better for after work-out recovery? </a:t>
            </a:r>
            <a:br>
              <a:rPr lang="en-US" dirty="0" smtClean="0"/>
            </a:br>
            <a:r>
              <a:rPr lang="en-US" dirty="0" smtClean="0"/>
              <a:t>(Has more electrolytes.)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7550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 little confused?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Electrolytes-salts/ions electrically charged.</a:t>
            </a:r>
          </a:p>
          <a:p>
            <a:r>
              <a:rPr lang="en-US" sz="3600" dirty="0" smtClean="0"/>
              <a:t>The more electrolytes the more conductive it is.</a:t>
            </a:r>
          </a:p>
          <a:p>
            <a:r>
              <a:rPr lang="en-US" sz="3600" dirty="0" smtClean="0"/>
              <a:t>Example: Na+ or K+</a:t>
            </a:r>
          </a:p>
          <a:p>
            <a:r>
              <a:rPr lang="en-US" sz="3600" dirty="0" smtClean="0"/>
              <a:t>Form when salts are dissolved in the fluids in the body.</a:t>
            </a:r>
          </a:p>
          <a:p>
            <a:r>
              <a:rPr lang="en-US" sz="3600" dirty="0" smtClean="0"/>
              <a:t>Na </a:t>
            </a:r>
            <a:r>
              <a:rPr lang="en-US" sz="3600" dirty="0" err="1" smtClean="0"/>
              <a:t>Cl</a:t>
            </a:r>
            <a:r>
              <a:rPr lang="en-US" sz="3600" dirty="0" smtClean="0"/>
              <a:t>          Na</a:t>
            </a:r>
            <a:r>
              <a:rPr lang="en-US" sz="3600" baseline="30000" dirty="0" smtClean="0"/>
              <a:t>+</a:t>
            </a:r>
            <a:r>
              <a:rPr lang="en-US" sz="3600" dirty="0" smtClean="0"/>
              <a:t> + </a:t>
            </a:r>
            <a:r>
              <a:rPr lang="en-US" sz="3600" dirty="0" err="1" smtClean="0"/>
              <a:t>Cl</a:t>
            </a:r>
            <a:r>
              <a:rPr lang="en-US" sz="3600" baseline="30000" dirty="0" smtClean="0"/>
              <a:t>-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438400" y="56388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Hypertonic-  a solution with more solutes then the other solution it is compared to.</a:t>
            </a:r>
          </a:p>
          <a:p>
            <a:pPr>
              <a:buNone/>
            </a:pPr>
            <a:r>
              <a:rPr lang="en-US" dirty="0" smtClean="0"/>
              <a:t>	(Has more electrolytes.)</a:t>
            </a:r>
          </a:p>
          <a:p>
            <a:endParaRPr lang="en-US" dirty="0" smtClean="0"/>
          </a:p>
          <a:p>
            <a:r>
              <a:rPr lang="en-US" dirty="0" smtClean="0"/>
              <a:t>Sucralose-  A zero calorie sugar substitute or an artificial sweetener.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Electrolytes &amp; Human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heart, nerve, and muscle functions. </a:t>
            </a:r>
          </a:p>
          <a:p>
            <a:r>
              <a:rPr lang="en-US" dirty="0" smtClean="0"/>
              <a:t>make the muscles contract. </a:t>
            </a:r>
          </a:p>
          <a:p>
            <a:pPr>
              <a:buNone/>
            </a:pPr>
            <a:r>
              <a:rPr lang="en-US" dirty="0" smtClean="0"/>
              <a:t>	The human body loses salts through sweat during work outs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Drink 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Name:          Na:	    K:		  Total:</a:t>
            </a:r>
          </a:p>
          <a:p>
            <a:pPr>
              <a:buNone/>
            </a:pPr>
            <a:r>
              <a:rPr lang="en-US" dirty="0" smtClean="0"/>
              <a:t>Gatorade-   110mg      30mg      140mg</a:t>
            </a:r>
          </a:p>
          <a:p>
            <a:pPr>
              <a:buNone/>
            </a:pPr>
            <a:r>
              <a:rPr lang="en-US" dirty="0" smtClean="0"/>
              <a:t>Propel-          32mg       38mg       70mg</a:t>
            </a:r>
          </a:p>
          <a:p>
            <a:pPr>
              <a:buNone/>
            </a:pPr>
            <a:r>
              <a:rPr lang="en-US" dirty="0" smtClean="0"/>
              <a:t>Powerade-   55mg       35mg       90mg  </a:t>
            </a:r>
          </a:p>
          <a:p>
            <a:pPr>
              <a:buNone/>
            </a:pPr>
            <a:r>
              <a:rPr lang="en-US" dirty="0" smtClean="0"/>
              <a:t>Renegade-  110mg     30mg       140mg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24000"/>
            <a:ext cx="6400800" cy="25908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chemeClr val="tx1"/>
                </a:solidFill>
              </a:rPr>
              <a:t>Hypothesis: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Gatorade is more hypertonic then other sports drinks.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9326"/>
          </a:xfrm>
        </p:spPr>
        <p:txBody>
          <a:bodyPr/>
          <a:lstStyle/>
          <a:p>
            <a:r>
              <a:rPr lang="en-US" dirty="0" smtClean="0"/>
              <a:t>Previous attempt:</a:t>
            </a:r>
            <a:endParaRPr lang="en-US" dirty="0"/>
          </a:p>
        </p:txBody>
      </p:sp>
      <p:pic>
        <p:nvPicPr>
          <p:cNvPr id="4" name="Picture 3" descr="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7882" y="1828800"/>
            <a:ext cx="3906118" cy="484745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	100mL of each drink into beakers </a:t>
            </a:r>
          </a:p>
          <a:p>
            <a:r>
              <a:rPr lang="en-US" dirty="0" smtClean="0"/>
              <a:t> 	massed them </a:t>
            </a:r>
          </a:p>
          <a:p>
            <a:r>
              <a:rPr lang="en-US" dirty="0" smtClean="0"/>
              <a:t>	placed the drinks in the oven </a:t>
            </a:r>
          </a:p>
          <a:p>
            <a:r>
              <a:rPr lang="en-US" dirty="0" smtClean="0"/>
              <a:t>	find difference in mass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Unfortunately, at the very </a:t>
            </a:r>
          </a:p>
          <a:p>
            <a:pPr>
              <a:buNone/>
            </a:pPr>
            <a:r>
              <a:rPr lang="en-US" dirty="0" smtClean="0"/>
              <a:t>	end of my experiment all </a:t>
            </a:r>
          </a:p>
          <a:p>
            <a:pPr>
              <a:buNone/>
            </a:pPr>
            <a:r>
              <a:rPr lang="en-US" dirty="0" smtClean="0"/>
              <a:t>	of the colored drinks </a:t>
            </a:r>
          </a:p>
          <a:p>
            <a:pPr>
              <a:buNone/>
            </a:pPr>
            <a:r>
              <a:rPr lang="en-US" dirty="0" smtClean="0"/>
              <a:t>	turned to a syrup and </a:t>
            </a:r>
          </a:p>
          <a:p>
            <a:pPr>
              <a:buNone/>
            </a:pPr>
            <a:r>
              <a:rPr lang="en-US" dirty="0" smtClean="0"/>
              <a:t>	couldn’t be measured.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664</TotalTime>
  <Words>351</Words>
  <Application>Microsoft Office PowerPoint</Application>
  <PresentationFormat>On-screen Show (4:3)</PresentationFormat>
  <Paragraphs>102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Verve</vt:lpstr>
      <vt:lpstr>Worksheet</vt:lpstr>
      <vt:lpstr>Gatorade, Is it in you?</vt:lpstr>
      <vt:lpstr>Which sports drink has the most electrolytes?</vt:lpstr>
      <vt:lpstr>Problem: Which sports drink is better for after work-out recovery?  (Has more electrolytes.)</vt:lpstr>
      <vt:lpstr>A little confused?</vt:lpstr>
      <vt:lpstr>Continued..</vt:lpstr>
      <vt:lpstr>Electrolytes &amp; Human Body</vt:lpstr>
      <vt:lpstr>Sports Drink Labels</vt:lpstr>
      <vt:lpstr>Slide 8</vt:lpstr>
      <vt:lpstr>Previous attempt:</vt:lpstr>
      <vt:lpstr>Slide 10</vt:lpstr>
      <vt:lpstr>Ohm’s Law.</vt:lpstr>
      <vt:lpstr>Experimental Variables   Experimental Groups.</vt:lpstr>
      <vt:lpstr>Control Variables</vt:lpstr>
      <vt:lpstr>Control Group.</vt:lpstr>
      <vt:lpstr>How I did my experiment.</vt:lpstr>
      <vt:lpstr>Slide 16</vt:lpstr>
      <vt:lpstr>Hook up meters.</vt:lpstr>
      <vt:lpstr>Slide 18</vt:lpstr>
      <vt:lpstr>Raw Data-Gatorade.</vt:lpstr>
      <vt:lpstr>Raw Data-Powerade.</vt:lpstr>
      <vt:lpstr>Raw Data-Propel.</vt:lpstr>
      <vt:lpstr>Raw Data-Renegade.</vt:lpstr>
      <vt:lpstr>Raw Data-Water(control)</vt:lpstr>
      <vt:lpstr>Slide 24</vt:lpstr>
      <vt:lpstr>My Conclusion.</vt:lpstr>
      <vt:lpstr>My Data:</vt:lpstr>
      <vt:lpstr>Slide 27</vt:lpstr>
      <vt:lpstr>My Project:</vt:lpstr>
    </vt:vector>
  </TitlesOfParts>
  <Company>Bellwood-Antis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you ever wondered which sports drink is better for after work-out recovery?</dc:title>
  <dc:creator>student1409</dc:creator>
  <cp:lastModifiedBy>student1409</cp:lastModifiedBy>
  <cp:revision>85</cp:revision>
  <dcterms:created xsi:type="dcterms:W3CDTF">2010-01-26T16:22:03Z</dcterms:created>
  <dcterms:modified xsi:type="dcterms:W3CDTF">2010-03-05T20:53:05Z</dcterms:modified>
</cp:coreProperties>
</file>